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263" r:id="rId47"/>
    <p:sldId id="308" r:id="rId48"/>
    <p:sldId id="264" r:id="rId49"/>
    <p:sldId id="265" r:id="rId50"/>
    <p:sldId id="267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938" y="1310334"/>
            <a:ext cx="7772400" cy="1470025"/>
          </a:xfrm>
        </p:spPr>
        <p:txBody>
          <a:bodyPr/>
          <a:lstStyle/>
          <a:p>
            <a:r>
              <a:rPr dirty="0"/>
              <a:t>E-Learning Management System (ELMS)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178276"/>
            <a:ext cx="6400800" cy="2971800"/>
          </a:xfrm>
        </p:spPr>
        <p:txBody>
          <a:bodyPr>
            <a:normAutofit/>
          </a:bodyPr>
          <a:lstStyle/>
          <a:p>
            <a:r>
              <a:rPr dirty="0">
                <a:solidFill>
                  <a:schemeClr val="tx1"/>
                </a:solidFill>
              </a:rPr>
              <a:t>By: Patel Bansari (24MCA055)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&amp; </a:t>
            </a:r>
            <a:r>
              <a:rPr dirty="0">
                <a:solidFill>
                  <a:schemeClr val="tx1"/>
                </a:solidFill>
              </a:rPr>
              <a:t>Trivedi Aditya (24MCA113)</a:t>
            </a:r>
            <a:endParaRPr lang="en-US" dirty="0">
              <a:solidFill>
                <a:schemeClr val="tx1"/>
              </a:solidFill>
            </a:endParaRPr>
          </a:p>
          <a:p>
            <a:endParaRPr dirty="0">
              <a:solidFill>
                <a:schemeClr val="tx1"/>
              </a:solidFill>
            </a:endParaRPr>
          </a:p>
          <a:p>
            <a:r>
              <a:rPr dirty="0">
                <a:solidFill>
                  <a:schemeClr val="tx1"/>
                </a:solidFill>
              </a:rPr>
              <a:t>Guide: Mr. </a:t>
            </a:r>
            <a:r>
              <a:rPr dirty="0" err="1">
                <a:solidFill>
                  <a:schemeClr val="tx1"/>
                </a:solidFill>
              </a:rPr>
              <a:t>Kaushal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Gor</a:t>
            </a:r>
            <a:endParaRPr dirty="0">
              <a:solidFill>
                <a:schemeClr val="tx1"/>
              </a:solidFill>
            </a:endParaRPr>
          </a:p>
          <a:p>
            <a:r>
              <a:rPr dirty="0">
                <a:solidFill>
                  <a:schemeClr val="tx1"/>
                </a:solidFill>
              </a:rPr>
              <a:t>Smt. CMPICA, CHARUSAT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</a:t>
            </a:r>
            <a:endParaRPr lang="en-IN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624" y="1417638"/>
            <a:ext cx="6116476" cy="520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30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lvl="0"/>
            <a:r>
              <a:rPr lang="en-US" sz="4000" dirty="0"/>
              <a:t>TEACHER</a:t>
            </a:r>
            <a:endParaRPr lang="en-IN" sz="4000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475" y="1143000"/>
            <a:ext cx="5636403" cy="539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314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440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Class Diagram </a:t>
            </a:r>
            <a:endParaRPr lang="en-IN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61" y="1091683"/>
            <a:ext cx="5299788" cy="549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17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7241" y="389167"/>
            <a:ext cx="83788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200" b="1" dirty="0"/>
              <a:t>Data Dictionary:</a:t>
            </a:r>
          </a:p>
        </p:txBody>
      </p:sp>
      <p:sp>
        <p:nvSpPr>
          <p:cNvPr id="3" name="Rectangle 2"/>
          <p:cNvSpPr/>
          <p:nvPr/>
        </p:nvSpPr>
        <p:spPr>
          <a:xfrm>
            <a:off x="6649569" y="1666439"/>
            <a:ext cx="10214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kern="0" dirty="0">
                <a:latin typeface="Rockwell" panose="020606030202050204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Users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657482"/>
              </p:ext>
            </p:extLst>
          </p:nvPr>
        </p:nvGraphicFramePr>
        <p:xfrm>
          <a:off x="214605" y="1009957"/>
          <a:ext cx="5486400" cy="21631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153382154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352259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40721715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2653606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Field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Type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Key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Description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14476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INT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PK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Unique identifier for each user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624138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username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VARCHAR(150)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UNIQUE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Login username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5061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email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VARCHAR(255)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UNIQUE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User email address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3708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password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VARCHAR(255)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Hashed password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7621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role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ENUM('student','teacher','admin')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Defines user role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482819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451134"/>
              </p:ext>
            </p:extLst>
          </p:nvPr>
        </p:nvGraphicFramePr>
        <p:xfrm>
          <a:off x="3368351" y="3482849"/>
          <a:ext cx="5486400" cy="31158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80382909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65412287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25092952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533494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Field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Type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Key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Description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61661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INT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PK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Unique identifier for each student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3135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user_id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INT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FK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Links to Users.id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24660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contact_no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VARCHAR(20)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Student contact number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42339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address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TEXT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Residential address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790161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date_of_birth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DATE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Birth date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0793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gender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ENUM('</a:t>
                      </a:r>
                      <a:r>
                        <a:rPr lang="en-US" sz="1200" kern="100" dirty="0" err="1">
                          <a:effectLst/>
                        </a:rPr>
                        <a:t>Male','Female','Other</a:t>
                      </a:r>
                      <a:r>
                        <a:rPr lang="en-US" sz="1200" kern="100" dirty="0">
                          <a:effectLst/>
                        </a:rPr>
                        <a:t>')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Gender of student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077999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education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VARCHAR(200)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Education qualification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52659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status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ENUM('active','inactive')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Active/inactive status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525706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125860" y="4668707"/>
            <a:ext cx="14773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kern="0" dirty="0">
                <a:latin typeface="Rockwell" panose="020606030202050204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Student: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8569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294515"/>
              </p:ext>
            </p:extLst>
          </p:nvPr>
        </p:nvGraphicFramePr>
        <p:xfrm>
          <a:off x="3191070" y="406278"/>
          <a:ext cx="5486400" cy="25373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95881511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57816540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3266150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182099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Field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Type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Key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Description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31827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INT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PK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Unique identifier for each teacher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73879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user_id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INT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FK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Links to Users.id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413097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email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VARCHAR(255)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Teacher email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91748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qualification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TEXT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Academic qualification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72018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experience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INT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Years of teaching experience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8994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rating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DECIMAL(3,2)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Teacher rating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12984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bio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TEXT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Short biography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5736983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895453" y="1387542"/>
            <a:ext cx="17251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kern="0" dirty="0">
                <a:latin typeface="Rockwell" panose="020606030202050204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kern="0" dirty="0">
                <a:latin typeface="Rockwell" panose="020606030202050204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Teacher</a:t>
            </a:r>
            <a:endParaRPr lang="en-IN" sz="2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634871"/>
              </p:ext>
            </p:extLst>
          </p:nvPr>
        </p:nvGraphicFramePr>
        <p:xfrm>
          <a:off x="363894" y="4097726"/>
          <a:ext cx="5486400" cy="13976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115922781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24651665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32080231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879307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Field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Type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Key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Description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1251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INT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PK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Unique identifier for each admin profile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6161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user_id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INT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FK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Links to Users.id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63205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contact_no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VARCHAR(20)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Admin contact number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6961269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6316611" y="4550620"/>
            <a:ext cx="26132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kern="0" dirty="0">
                <a:latin typeface="Rockwell" panose="020606030202050204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kern="0" dirty="0" err="1">
                <a:latin typeface="Rockwell" panose="020606030202050204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AdminProfile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086778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777774"/>
              </p:ext>
            </p:extLst>
          </p:nvPr>
        </p:nvGraphicFramePr>
        <p:xfrm>
          <a:off x="3097763" y="742761"/>
          <a:ext cx="5486400" cy="13976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396857572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78455565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58114775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9659024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Field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Type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Key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Description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911276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INT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PK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Unique identifier for each category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8660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name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VARCHAR(200)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Category name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61357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icon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VARCHAR(200)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Category icon name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5668806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864179" y="1256913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0" dirty="0">
                <a:latin typeface="Rockwell" panose="020606030202050204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Categories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6646620" y="3040273"/>
            <a:ext cx="11592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latin typeface="Rockwell" panose="020606030202050204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Level</a:t>
            </a:r>
            <a:endParaRPr lang="en-IN" sz="28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271162"/>
              </p:ext>
            </p:extLst>
          </p:nvPr>
        </p:nvGraphicFramePr>
        <p:xfrm>
          <a:off x="255150" y="2794454"/>
          <a:ext cx="5486400" cy="10148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414195841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83638819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3931901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4106179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Field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Type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Key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Description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230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id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INT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PK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Unique identifier for each level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2835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name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VARCHAR(200)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Level name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817529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991973"/>
              </p:ext>
            </p:extLst>
          </p:nvPr>
        </p:nvGraphicFramePr>
        <p:xfrm>
          <a:off x="3097763" y="4946096"/>
          <a:ext cx="5486400" cy="10148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99554548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90460783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75232173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7246737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Field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Type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Key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Description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58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INT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PK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Unique identifier for each language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7517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name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VARCHAR(200)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Language name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9681855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920284" y="5268858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0" dirty="0">
                <a:latin typeface="Rockwell" panose="020606030202050204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4587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192986" y="1598199"/>
          <a:ext cx="4758028" cy="45259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9507">
                  <a:extLst>
                    <a:ext uri="{9D8B030D-6E8A-4147-A177-3AD203B41FA5}">
                      <a16:colId xmlns:a16="http://schemas.microsoft.com/office/drawing/2014/main" val="2929461656"/>
                    </a:ext>
                  </a:extLst>
                </a:gridCol>
                <a:gridCol w="1189507">
                  <a:extLst>
                    <a:ext uri="{9D8B030D-6E8A-4147-A177-3AD203B41FA5}">
                      <a16:colId xmlns:a16="http://schemas.microsoft.com/office/drawing/2014/main" val="1742211812"/>
                    </a:ext>
                  </a:extLst>
                </a:gridCol>
                <a:gridCol w="1189507">
                  <a:extLst>
                    <a:ext uri="{9D8B030D-6E8A-4147-A177-3AD203B41FA5}">
                      <a16:colId xmlns:a16="http://schemas.microsoft.com/office/drawing/2014/main" val="1092144636"/>
                    </a:ext>
                  </a:extLst>
                </a:gridCol>
                <a:gridCol w="1189507">
                  <a:extLst>
                    <a:ext uri="{9D8B030D-6E8A-4147-A177-3AD203B41FA5}">
                      <a16:colId xmlns:a16="http://schemas.microsoft.com/office/drawing/2014/main" val="2353569711"/>
                    </a:ext>
                  </a:extLst>
                </a:gridCol>
              </a:tblGrid>
              <a:tr h="452563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Field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475" marR="59475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Type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475" marR="59475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Key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475" marR="59475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Description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475" marR="59475" marT="0" marB="0"/>
                </a:tc>
                <a:extLst>
                  <a:ext uri="{0D108BD9-81ED-4DB2-BD59-A6C34878D82A}">
                    <a16:rowId xmlns:a16="http://schemas.microsoft.com/office/drawing/2014/main" val="1114641026"/>
                  </a:ext>
                </a:extLst>
              </a:tr>
              <a:tr h="509175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id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475" marR="59475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INT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475" marR="59475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PK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475" marR="59475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Unique identifier for each course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475" marR="59475" marT="0" marB="0"/>
                </a:tc>
                <a:extLst>
                  <a:ext uri="{0D108BD9-81ED-4DB2-BD59-A6C34878D82A}">
                    <a16:rowId xmlns:a16="http://schemas.microsoft.com/office/drawing/2014/main" val="3008517616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course_image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475" marR="59475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VARCHAR(255)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475" marR="59475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475" marR="59475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Course image path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475" marR="59475" marT="0" marB="0"/>
                </a:tc>
                <a:extLst>
                  <a:ext uri="{0D108BD9-81ED-4DB2-BD59-A6C34878D82A}">
                    <a16:rowId xmlns:a16="http://schemas.microsoft.com/office/drawing/2014/main" val="1557104456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teacher_id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475" marR="59475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INT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475" marR="59475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FK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475" marR="59475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Links to Teacher.id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475" marR="59475" marT="0" marB="0"/>
                </a:tc>
                <a:extLst>
                  <a:ext uri="{0D108BD9-81ED-4DB2-BD59-A6C34878D82A}">
                    <a16:rowId xmlns:a16="http://schemas.microsoft.com/office/drawing/2014/main" val="294428862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title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475" marR="59475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VARCHAR(255)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475" marR="59475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475" marR="59475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Course title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475" marR="59475" marT="0" marB="0"/>
                </a:tc>
                <a:extLst>
                  <a:ext uri="{0D108BD9-81ED-4DB2-BD59-A6C34878D82A}">
                    <a16:rowId xmlns:a16="http://schemas.microsoft.com/office/drawing/2014/main" val="3273937150"/>
                  </a:ext>
                </a:extLst>
              </a:tr>
              <a:tr h="509175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descriptions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475" marR="59475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TEXT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475" marR="59475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475" marR="59475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Detailed course description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475" marR="59475" marT="0" marB="0"/>
                </a:tc>
                <a:extLst>
                  <a:ext uri="{0D108BD9-81ED-4DB2-BD59-A6C34878D82A}">
                    <a16:rowId xmlns:a16="http://schemas.microsoft.com/office/drawing/2014/main" val="3212703185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course_category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475" marR="59475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INT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475" marR="59475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FK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475" marR="59475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Links to Categories.id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475" marR="59475" marT="0" marB="0"/>
                </a:tc>
                <a:extLst>
                  <a:ext uri="{0D108BD9-81ED-4DB2-BD59-A6C34878D82A}">
                    <a16:rowId xmlns:a16="http://schemas.microsoft.com/office/drawing/2014/main" val="3565687449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level_id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475" marR="59475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INT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475" marR="59475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FK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475" marR="59475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Links to Level.id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475" marR="59475" marT="0" marB="0"/>
                </a:tc>
                <a:extLst>
                  <a:ext uri="{0D108BD9-81ED-4DB2-BD59-A6C34878D82A}">
                    <a16:rowId xmlns:a16="http://schemas.microsoft.com/office/drawing/2014/main" val="558642835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language_id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475" marR="59475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INT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475" marR="59475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FK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475" marR="59475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Links to Language.id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475" marR="59475" marT="0" marB="0"/>
                </a:tc>
                <a:extLst>
                  <a:ext uri="{0D108BD9-81ED-4DB2-BD59-A6C34878D82A}">
                    <a16:rowId xmlns:a16="http://schemas.microsoft.com/office/drawing/2014/main" val="4226501988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slug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475" marR="59475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VARCHAR(500)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475" marR="59475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UNIQUE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475" marR="59475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SEO friendly URL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475" marR="59475" marT="0" marB="0"/>
                </a:tc>
                <a:extLst>
                  <a:ext uri="{0D108BD9-81ED-4DB2-BD59-A6C34878D82A}">
                    <a16:rowId xmlns:a16="http://schemas.microsoft.com/office/drawing/2014/main" val="1098810577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price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475" marR="59475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DECIMAL(10,2)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475" marR="59475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475" marR="59475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Course price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475" marR="59475" marT="0" marB="0"/>
                </a:tc>
                <a:extLst>
                  <a:ext uri="{0D108BD9-81ED-4DB2-BD59-A6C34878D82A}">
                    <a16:rowId xmlns:a16="http://schemas.microsoft.com/office/drawing/2014/main" val="3431819681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discount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475" marR="59475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DECIMAL(5,2)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475" marR="59475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475" marR="59475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Discount on course</a:t>
                      </a:r>
                      <a:endParaRPr lang="en-IN" sz="10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475" marR="59475" marT="0" marB="0"/>
                </a:tc>
                <a:extLst>
                  <a:ext uri="{0D108BD9-81ED-4DB2-BD59-A6C34878D82A}">
                    <a16:rowId xmlns:a16="http://schemas.microsoft.com/office/drawing/2014/main" val="356413370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789732" y="687746"/>
            <a:ext cx="99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0" dirty="0">
                <a:latin typeface="Rockwell" panose="020606030202050204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Course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3362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422231"/>
              </p:ext>
            </p:extLst>
          </p:nvPr>
        </p:nvGraphicFramePr>
        <p:xfrm>
          <a:off x="279918" y="724591"/>
          <a:ext cx="5486400" cy="13976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188047909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20154426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87411794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5675777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Field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Type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Key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Description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9821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INT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PK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Unique identifier for each lesson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917601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course_id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INT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FK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Links to Course.id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8586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name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VARCHAR(200)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Lesson title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1912141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423986"/>
              </p:ext>
            </p:extLst>
          </p:nvPr>
        </p:nvGraphicFramePr>
        <p:xfrm>
          <a:off x="2948473" y="2722757"/>
          <a:ext cx="5486400" cy="36943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9046557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62189903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2272643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972545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Field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Type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Key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Description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1401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INT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PK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Unique identifier for each video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2569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serial_number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INT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Order number of video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7432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thumbnail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VARCHAR(255)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Video thumbnail path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216831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course_id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INT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FK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Links to Course.id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6755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lesson_id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INT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FK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Links to Lesson.id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3555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title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VARCHAR(200)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Video title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14979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youtube_id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VARCHAR(200)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YouTube video identifier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31948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time_duration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INT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Length of video in minutes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79723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preview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BOOLEAN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Is video free preview?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7863905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166858" y="4317354"/>
            <a:ext cx="1196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latin typeface="Rockwell" panose="020606030202050204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Video</a:t>
            </a:r>
            <a:endParaRPr lang="en-IN" sz="2800" dirty="0"/>
          </a:p>
        </p:txBody>
      </p:sp>
      <p:sp>
        <p:nvSpPr>
          <p:cNvPr id="5" name="Rectangle 4"/>
          <p:cNvSpPr/>
          <p:nvPr/>
        </p:nvSpPr>
        <p:spPr>
          <a:xfrm>
            <a:off x="6414714" y="1054076"/>
            <a:ext cx="14750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0" dirty="0">
                <a:latin typeface="Rockwell" panose="020606030202050204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kern="0" dirty="0">
                <a:latin typeface="Rockwell" panose="020606030202050204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Lesson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7231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795521"/>
              </p:ext>
            </p:extLst>
          </p:nvPr>
        </p:nvGraphicFramePr>
        <p:xfrm>
          <a:off x="3004457" y="282987"/>
          <a:ext cx="5486400" cy="33115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31221644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16813806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68780659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1661461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Field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Type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Key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Description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46464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INT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PK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Unique identifier for each payment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06680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student_id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INT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FK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Links to Student.id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7685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course_id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INT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FK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Links to Course.id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7603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amount_paid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DECIMAL(10,2)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Amount paid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4513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status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ENUM('successful','failed')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Payment status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287082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payment_date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DATETIME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Date of payment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20128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transaction_id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VARCHAR(255)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Transaction reference ID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7044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order_id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VARCHAR(255)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Order reference ID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8023405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371501" y="1107624"/>
            <a:ext cx="17556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latin typeface="Rockwell" panose="020606030202050204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Payment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541166"/>
              </p:ext>
            </p:extLst>
          </p:nvPr>
        </p:nvGraphicFramePr>
        <p:xfrm>
          <a:off x="606490" y="4084083"/>
          <a:ext cx="5486400" cy="21718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99135193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6009001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37518891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947878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Field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Type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Key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Description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15099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INT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PK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Unique identifier for commission record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44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course_id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INT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FK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Links to Course.id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95791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payment_id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INT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FK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Links to Payment.id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37966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commission_amount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DECIMAL(10,2)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Admin commission amount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5487573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6637465" y="4835267"/>
            <a:ext cx="24064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kern="0" dirty="0" err="1">
                <a:latin typeface="Rockwell" panose="020606030202050204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AdminEarning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904890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630087"/>
              </p:ext>
            </p:extLst>
          </p:nvPr>
        </p:nvGraphicFramePr>
        <p:xfrm>
          <a:off x="2939143" y="454475"/>
          <a:ext cx="5486400" cy="21631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157944028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94566323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0726514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268367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Field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Type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Key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Description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7721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INT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PK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Unique identifier for enrollment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3928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student_id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INT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FK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Links to Student.id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17121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course_id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INT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FK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Links to Course.id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773031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payment_id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INT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FK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Links to Payment.id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93101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enrolled_on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DATETIME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Enrollment date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0775715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477842" y="1200930"/>
            <a:ext cx="203773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kern="0" dirty="0">
                <a:latin typeface="Rockwell" panose="020606030202050204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Enrollment</a:t>
            </a:r>
            <a:endParaRPr lang="en-IN" sz="26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019895"/>
              </p:ext>
            </p:extLst>
          </p:nvPr>
        </p:nvGraphicFramePr>
        <p:xfrm>
          <a:off x="606490" y="3487160"/>
          <a:ext cx="5486400" cy="25459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386157309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34512598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89783973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615760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Field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Type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Key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Description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79577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INT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PK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Unique identifier for earning record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74259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teacher_id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INT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FK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Links to Teacher.id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00046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course_id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INT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FK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Links to Course.id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90697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payment_id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INT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FK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Links to Payment.id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87381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amount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DECIMAL(10,2)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Earning amount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796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is_paid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BOOLEAN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Whether earning is paid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005724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6507214" y="4390812"/>
            <a:ext cx="26372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kern="0" dirty="0" err="1">
                <a:latin typeface="Rockwell" panose="020606030202050204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TeacherEarning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038380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Project Profile &amp; Company Profile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dirty="0"/>
              <a:t>Project Name: E-Learning Management System</a:t>
            </a:r>
          </a:p>
          <a:p>
            <a:endParaRPr dirty="0"/>
          </a:p>
          <a:p>
            <a:r>
              <a:rPr dirty="0"/>
              <a:t>Description:</a:t>
            </a:r>
          </a:p>
          <a:p>
            <a:r>
              <a:rPr dirty="0"/>
              <a:t>ELMS is a centralized web-based platform designed for interaction between students, teachers, and administrators. It provides course enrollment, content delivery, resume-based teacher recruitment, and password reset via email.</a:t>
            </a:r>
          </a:p>
          <a:p>
            <a:endParaRPr dirty="0"/>
          </a:p>
          <a:p>
            <a:r>
              <a:rPr dirty="0"/>
              <a:t>Team Size: 2 Members</a:t>
            </a:r>
          </a:p>
          <a:p>
            <a:r>
              <a:rPr dirty="0"/>
              <a:t>Front End: HTML, CSS, JavaScript, Bootstrap</a:t>
            </a:r>
          </a:p>
          <a:p>
            <a:r>
              <a:rPr dirty="0"/>
              <a:t>Back End: Python (Django), SQLite3</a:t>
            </a:r>
          </a:p>
          <a:p>
            <a:r>
              <a:rPr dirty="0"/>
              <a:t>Tools: PyCharm, VS Code</a:t>
            </a:r>
          </a:p>
          <a:p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65957" y="34603"/>
            <a:ext cx="27300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Screen Layouts </a:t>
            </a:r>
            <a:endParaRPr lang="en-IN" sz="2800" b="1" dirty="0"/>
          </a:p>
        </p:txBody>
      </p:sp>
      <p:pic>
        <p:nvPicPr>
          <p:cNvPr id="3" name="Picture 2" descr="C:\Users\ASUS\AppData\Local\Packages\5319275A.WhatsAppDesktop_cv1g1gvanyjgm\TempState\66D8C0F4AB3C3681FF3F9093B05136A6\WhatsApp Image 2025-09-19 at 18.43.17_68b86dbc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592" y="698325"/>
            <a:ext cx="4976248" cy="302459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547325" y="1942918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0"/>
              </a:spcAft>
              <a:buSzPts val="1400"/>
            </a:pPr>
            <a:r>
              <a:rPr lang="en-US" dirty="0">
                <a:latin typeface="Rockwell" panose="02060603020205020403" pitchFamily="18" charset="0"/>
                <a:ea typeface="Times New Roman" panose="02020603050405020304" pitchFamily="18" charset="0"/>
              </a:rPr>
              <a:t>INDEX 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4" descr="C:\Users\ASUS\AppData\Local\Packages\5319275A.WhatsAppDesktop_cv1g1gvanyjgm\TempState\4E1ED310E8B3553D266BD619949EC01C\WhatsApp Image 2025-09-19 at 18.43.47_751550da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95" y="3853542"/>
            <a:ext cx="4912912" cy="28310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7346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ASUS\AppData\Local\Packages\5319275A.WhatsAppDesktop_cv1g1gvanyjgm\TempState\29FE3CEF22985AE07803BF456B8947DC\WhatsApp Image 2025-09-19 at 18.44.21_82834818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26" y="157150"/>
            <a:ext cx="5899980" cy="3369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C:\Users\ASUS\AppData\Local\Packages\5319275A.WhatsAppDesktop_cv1g1gvanyjgm\TempState\FE9BEA92980BB30C7FB9CC3C33C99204\WhatsApp Image 2025-09-19 at 18.44.43_aabc72d9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722" y="3648269"/>
            <a:ext cx="5676046" cy="3035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9991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ASUS\AppData\Local\Packages\5319275A.WhatsAppDesktop_cv1g1gvanyjgm\TempState\1B0FD9EFA5279C4203B7C70233F86DBF\WhatsApp Image 2025-09-19 at 18.45.26_bd212354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96" y="178033"/>
            <a:ext cx="5274828" cy="309701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6006645" y="1154277"/>
            <a:ext cx="1289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0"/>
              </a:spcAft>
              <a:buSzPts val="1400"/>
            </a:pPr>
            <a:r>
              <a:rPr lang="en-US" dirty="0">
                <a:latin typeface="Rockwell" panose="02060603020205020403" pitchFamily="18" charset="0"/>
                <a:ea typeface="Times New Roman" panose="02020603050405020304" pitchFamily="18" charset="0"/>
              </a:rPr>
              <a:t>ABOUT US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Picture 3" descr="C:\Users\ASUS\AppData\Local\Packages\5319275A.WhatsAppDesktop_cv1g1gvanyjgm\TempState\252E691406782824EEC43D7EADC3D256\WhatsApp Image 2025-09-19 at 18.45.51_d63fa19b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052" y="3387012"/>
            <a:ext cx="5704037" cy="33496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3255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ASUS\AppData\Local\Packages\5319275A.WhatsAppDesktop_cv1g1gvanyjgm\TempState\A8D2EC85EAF98407310B72EB73DDA247\WhatsApp Image 2025-09-19 at 18.46.30_6481f9ac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18" y="26520"/>
            <a:ext cx="5582739" cy="3341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C:\Users\ASUS\AppData\Local\Packages\5319275A.WhatsAppDesktop_cv1g1gvanyjgm\TempState\74687A12D3915D3C4D83F1AF7B3683D5\WhatsApp Image 2025-09-19 at 18.47.03_8c7b4290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094" y="3498980"/>
            <a:ext cx="6036906" cy="314588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172210" y="4783885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latin typeface="Rockwell" panose="020606030202050204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CONTACT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2301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ASUS\AppData\Local\Packages\5319275A.WhatsAppDesktop_cv1g1gvanyjgm\TempState\596A3D04481816330F07E4F97510C28F\WhatsApp Image 2025-09-19 at 18.47.31_63c7170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10" y="119827"/>
            <a:ext cx="5648053" cy="3099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C:\Users\ASUS\AppData\Local\Packages\5319275A.WhatsAppDesktop_cv1g1gvanyjgm\TempState\47C1B025FA18EA96C33FBB6718688C0F\WhatsApp Image 2025-09-19 at 18.48.16_9ebf83ed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392" y="3321698"/>
            <a:ext cx="5701004" cy="342028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772216" y="4662508"/>
            <a:ext cx="1907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latin typeface="Rockwell" panose="020606030202050204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INDEX_SEARCH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1899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ASUS\AppData\Local\Packages\5319275A.WhatsAppDesktop_cv1g1gvanyjgm\TempState\0267AAF632E87A63288A08331F22C7C3\WhatsApp Image 2025-09-19 at 18.48.53_3dba827b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27" y="82505"/>
            <a:ext cx="5620061" cy="328584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6084783" y="1472729"/>
            <a:ext cx="1263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0"/>
              </a:spcAft>
              <a:buSzPts val="1400"/>
            </a:pPr>
            <a:r>
              <a:rPr lang="en-US" dirty="0">
                <a:latin typeface="Rockwell" panose="02060603020205020403" pitchFamily="18" charset="0"/>
                <a:ea typeface="Times New Roman" panose="02020603050405020304" pitchFamily="18" charset="0"/>
              </a:rPr>
              <a:t>REGISTER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Picture 3" descr="C:\Users\ASUS\AppData\Local\Packages\5319275A.WhatsAppDesktop_cv1g1gvanyjgm\TempState\6BB61E3B7BCE0931DA574D19D1D82C88\WhatsApp Image 2025-09-19 at 18.50.18_824ac92f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472" y="3452327"/>
            <a:ext cx="5974625" cy="33250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1642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ASUS\AppData\Local\Packages\5319275A.WhatsAppDesktop_cv1g1gvanyjgm\TempState\B3149ECEA4628EFD23D2F86E5A723472\WhatsApp Image 2025-09-19 at 18.49.21_9b1ff797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63" y="82505"/>
            <a:ext cx="5424119" cy="32391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6317809" y="1376704"/>
            <a:ext cx="912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latin typeface="Rockwell" panose="020606030202050204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endParaRPr lang="en-IN" dirty="0"/>
          </a:p>
        </p:txBody>
      </p:sp>
      <p:pic>
        <p:nvPicPr>
          <p:cNvPr id="4" name="Picture 3" descr="C:\Users\ASUS\AppData\Local\Packages\5319275A.WhatsAppDesktop_cv1g1gvanyjgm\TempState\5D7B9ADCBE1C629EC722529DD12E5129\WhatsApp Image 2025-09-19 at 18.49.45_5105c87a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317" y="3357292"/>
            <a:ext cx="5433449" cy="3370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1279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ASUS\AppData\Local\Packages\5319275A.WhatsAppDesktop_cv1g1gvanyjgm\TempState\6512BD43D9CAA6E02C990B0A82652DCA\WhatsApp Image 2025-09-19 at 18.53.32_0d157f5f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0" y="130629"/>
            <a:ext cx="6332220" cy="39095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6441120" y="1574852"/>
            <a:ext cx="2593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latin typeface="Rockwell" panose="020606030202050204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RECOVER PASSWORD</a:t>
            </a:r>
            <a:endParaRPr lang="en-IN" dirty="0"/>
          </a:p>
        </p:txBody>
      </p:sp>
      <p:pic>
        <p:nvPicPr>
          <p:cNvPr id="4" name="Picture 3" descr="C:\Users\ASUS\AppData\Local\Packages\5319275A.WhatsAppDesktop_cv1g1gvanyjgm\TempState\C20AD4D76FE97759AA27A0C99BFF6710\WhatsApp Image 2025-09-19 at 18.54.13_6a7f85b7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225" y="4687187"/>
            <a:ext cx="6332220" cy="17570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8339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ASUS\AppData\Local\Packages\5319275A.WhatsAppDesktop_cv1g1gvanyjgm\TempState\C51CE410C124A10E0DB5E4B97FC2AF39\WhatsApp Image 2025-09-19 at 18.55.47_d9f0d90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33" y="116017"/>
            <a:ext cx="5442779" cy="3420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C:\Users\ASUS\AppData\Local\Packages\5319275A.WhatsAppDesktop_cv1g1gvanyjgm\TempState\AAB3238922BCC25A6F606EB525FFDC56\WhatsApp Image 2025-09-19 at 18.56.28_5e2c0bfb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731" y="3536303"/>
            <a:ext cx="5806672" cy="32391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4617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ASUS\AppData\Local\Packages\5319275A.WhatsAppDesktop_cv1g1gvanyjgm\TempState\9BF31C7FF062936A96D3C8BD1F8F2FF3\WhatsApp Image 2025-09-19 at 18.57.47_6dcbd497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3" y="119827"/>
            <a:ext cx="5564078" cy="31085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5962261" y="1285413"/>
            <a:ext cx="2619628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400"/>
            </a:pPr>
            <a:r>
              <a:rPr lang="en-US" dirty="0">
                <a:latin typeface="Rockwell" panose="02060603020205020403" pitchFamily="18" charset="0"/>
                <a:ea typeface="Times New Roman" panose="02020603050405020304" pitchFamily="18" charset="0"/>
              </a:rPr>
              <a:t>ALL COURSES (INDEX)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Picture 3" descr="C:\Users\ASUS\AppData\Local\Packages\5319275A.WhatsAppDesktop_cv1g1gvanyjgm\TempState\C74D97B01EAE257E44AA9D5BADE97BAF\WhatsApp Image 2025-09-19 at 18.58.14_2c3236e2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959" y="3387012"/>
            <a:ext cx="6044604" cy="33698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5258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dirty="0"/>
              <a:t>Front End Tools:</a:t>
            </a:r>
            <a:endParaRPr lang="en-US" dirty="0"/>
          </a:p>
          <a:p>
            <a:r>
              <a:rPr dirty="0"/>
              <a:t>HTML, CSS, JavaScript, Bootstrap, jQuery</a:t>
            </a:r>
          </a:p>
          <a:p>
            <a:r>
              <a:rPr dirty="0"/>
              <a:t>(Responsive, interactive design framework)</a:t>
            </a:r>
          </a:p>
          <a:p>
            <a:endParaRPr dirty="0"/>
          </a:p>
          <a:p>
            <a:r>
              <a:rPr dirty="0"/>
              <a:t>Back End Tools:</a:t>
            </a:r>
          </a:p>
          <a:p>
            <a:r>
              <a:rPr dirty="0"/>
              <a:t>Python (Django): Full-stack framework with built-in features</a:t>
            </a:r>
          </a:p>
          <a:p>
            <a:r>
              <a:rPr dirty="0"/>
              <a:t>SQLite3: Lightweight database engine used by Django</a:t>
            </a:r>
          </a:p>
          <a:p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ASUS\AppData\Local\Packages\5319275A.WhatsAppDesktop_cv1g1gvanyjgm\TempState\6F4922F45568161A8CDF4AD2299F6D23\WhatsApp Image 2025-09-19 at 19.05.07_280014c6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3" y="528497"/>
            <a:ext cx="5265498" cy="315709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3853542" y="22793"/>
            <a:ext cx="4572000" cy="39934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400"/>
            </a:pPr>
            <a:r>
              <a:rPr lang="en-US" sz="2000" b="1" u="sng" dirty="0">
                <a:latin typeface="Rockwell" panose="02060603020205020403" pitchFamily="18" charset="0"/>
                <a:ea typeface="Times New Roman" panose="02020603050405020304" pitchFamily="18" charset="0"/>
              </a:rPr>
              <a:t>ADMIN</a:t>
            </a:r>
            <a:endParaRPr lang="en-IN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39542" y="1991420"/>
            <a:ext cx="1104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latin typeface="Rockwell" panose="020606030202050204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PROFILE</a:t>
            </a:r>
            <a:endParaRPr lang="en-IN" dirty="0"/>
          </a:p>
        </p:txBody>
      </p:sp>
      <p:pic>
        <p:nvPicPr>
          <p:cNvPr id="5" name="Picture 4" descr="C:\Users\ASUS\AppData\Local\Packages\5319275A.WhatsAppDesktop_cv1g1gvanyjgm\TempState\1F0E3DAD99908345F7439F8FFABDFFC4\WhatsApp Image 2025-09-19 at 19.05.54_8e921480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408" y="3582955"/>
            <a:ext cx="5788012" cy="31085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4201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ASUS\AppData\Local\Packages\5319275A.WhatsAppDesktop_cv1g1gvanyjgm\TempState\98F13708210194C475687BE6106A3B84\WhatsApp Image 2025-09-19 at 19.06.36_56f68c3f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26" y="185142"/>
            <a:ext cx="4836290" cy="306191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5716263" y="1333662"/>
            <a:ext cx="1104790" cy="3686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Rockwell" panose="02060603020205020403" pitchFamily="18" charset="0"/>
                <a:ea typeface="Times New Roman" panose="02020603050405020304" pitchFamily="18" charset="0"/>
              </a:rPr>
              <a:t>COURSE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Picture 3" descr="C:\Users\ASUS\AppData\Local\Packages\5319275A.WhatsAppDesktop_cv1g1gvanyjgm\TempState\3C59DC048E8850243BE8079A5C74D079\WhatsApp Image 2025-09-19 at 19.07.07_673e2348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523" y="3368351"/>
            <a:ext cx="6332220" cy="340145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945191" y="4727901"/>
            <a:ext cx="1207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latin typeface="Rockwell" panose="020606030202050204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3626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ASUS\AppData\Local\Packages\5319275A.WhatsAppDesktop_cv1g1gvanyjgm\TempState\B6D767D2F8ED5D21A44B0E5886680CB9\WhatsApp Image 2025-09-19 at 19.07.42_b78ffebf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3" y="223935"/>
            <a:ext cx="5200183" cy="313508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6029800" y="1438087"/>
            <a:ext cx="1245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latin typeface="Rockwell" panose="020606030202050204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TEACHER</a:t>
            </a:r>
            <a:endParaRPr lang="en-IN" dirty="0"/>
          </a:p>
        </p:txBody>
      </p:sp>
      <p:pic>
        <p:nvPicPr>
          <p:cNvPr id="4" name="Picture 3" descr="C:\Users\ASUS\AppData\Local\Packages\5319275A.WhatsAppDesktop_cv1g1gvanyjgm\TempState\1FF1DE774005F8DA13F42943881C655F\WhatsApp Image 2025-09-19 at 19.10.39_b54b7cbf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506" y="3461656"/>
            <a:ext cx="6167418" cy="326718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37104" y="4725955"/>
            <a:ext cx="2499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 err="1">
                <a:latin typeface="Rockwell" panose="020606030202050204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Dashboard_Payments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8939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ASUS\AppData\Local\Packages\5319275A.WhatsAppDesktop_cv1g1gvanyjgm\TempState\8E296A067A37563370DED05F5A3BF3EC\WhatsApp Image 2025-09-19 at 19.11.22_ae0e5eac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18" y="157150"/>
            <a:ext cx="5657383" cy="3360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C:\Users\ASUS\AppData\Local\Packages\5319275A.WhatsAppDesktop_cv1g1gvanyjgm\TempState\4E732CED3463D06DE0CA9A15B6153677\WhatsApp Image 2025-09-19 at 19.11.51_f95b63b3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457" y="3592287"/>
            <a:ext cx="6039938" cy="3145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44962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ASUS\AppData\Local\Packages\5319275A.WhatsAppDesktop_cv1g1gvanyjgm\TempState\02E74F10E0327AD868D138F2B4FDD6F0\WhatsApp Image 2025-09-19 at 19.12.56_db65922e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673" y="1698171"/>
            <a:ext cx="6904653" cy="422676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3133286" y="487770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latin typeface="Rockwell" panose="020606030202050204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Dashboard_</a:t>
            </a:r>
            <a:r>
              <a:rPr lang="en-US" sz="1200" kern="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>
                <a:latin typeface="Rockwell" panose="020606030202050204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Earnings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4037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97560" y="0"/>
            <a:ext cx="4572000" cy="39934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400"/>
            </a:pPr>
            <a:r>
              <a:rPr lang="en-US" sz="2000" b="1" u="sng" dirty="0">
                <a:latin typeface="Rockwell" panose="02060603020205020403" pitchFamily="18" charset="0"/>
                <a:ea typeface="Times New Roman" panose="02020603050405020304" pitchFamily="18" charset="0"/>
              </a:rPr>
              <a:t>TEACHER</a:t>
            </a:r>
            <a:endParaRPr lang="en-IN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33979" y="1433844"/>
            <a:ext cx="1572803" cy="3686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Rockwell" panose="02060603020205020403" pitchFamily="18" charset="0"/>
                <a:ea typeface="Times New Roman" panose="02020603050405020304" pitchFamily="18" charset="0"/>
              </a:rPr>
              <a:t>DASHBOARD</a:t>
            </a:r>
            <a:endParaRPr lang="en-IN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Picture 3" descr="C:\Users\ASUS\AppData\Local\Packages\5319275A.WhatsAppDesktop_cv1g1gvanyjgm\TempState\6EA9AB1BAA0EFB9E19094440C317E21B\WhatsApp Image 2025-09-19 at 19.14.25_21a9d80d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02" y="399341"/>
            <a:ext cx="6021278" cy="3136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ASUS\AppData\Local\Packages\5319275A.WhatsAppDesktop_cv1g1gvanyjgm\TempState\C16A5320FA475530D9583C34FD356EF5\WhatsApp Image 2025-09-19 at 19.14.57_2b00b9cd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698" y="3629609"/>
            <a:ext cx="5694706" cy="29872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88369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ASUS\AppData\Local\Packages\5319275A.WhatsAppDesktop_cv1g1gvanyjgm\TempState\182BE0C5CDCD5072BB1864CDEE4D3D6E\WhatsApp Image 2025-09-19 at 19.17.30_dc9958a4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19" y="140944"/>
            <a:ext cx="5340142" cy="3358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C:\Users\ASUS\AppData\Local\Packages\5319275A.WhatsAppDesktop_cv1g1gvanyjgm\TempState\E369853DF766FA44E1ED0FF613F563BD\WhatsApp Image 2025-09-19 at 19.18.18_989d265e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770" y="3610947"/>
            <a:ext cx="5825335" cy="308600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295067" y="4809892"/>
            <a:ext cx="1104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latin typeface="Rockwell" panose="020606030202050204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PROFILE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16184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64294" y="687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Aft>
                <a:spcPts val="600"/>
              </a:spcAft>
            </a:pPr>
            <a:r>
              <a:rPr lang="en-US" sz="2000" b="1" u="sng" dirty="0">
                <a:latin typeface="Rockwell" panose="02060603020205020403" pitchFamily="18" charset="0"/>
                <a:ea typeface="Times New Roman" panose="02020603050405020304" pitchFamily="18" charset="0"/>
              </a:rPr>
              <a:t>STUDENT</a:t>
            </a:r>
            <a:endParaRPr lang="en-IN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86196" y="1380158"/>
            <a:ext cx="3003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</a:pPr>
            <a:r>
              <a:rPr lang="en-US" dirty="0" err="1">
                <a:latin typeface="Rockwell" panose="02060603020205020403" pitchFamily="18" charset="0"/>
                <a:ea typeface="Times New Roman" panose="02020603050405020304" pitchFamily="18" charset="0"/>
              </a:rPr>
              <a:t>Student_Enrolled_Courses</a:t>
            </a:r>
            <a:endParaRPr lang="en-IN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4" descr="C:\Users\ASUS\AppData\Local\Packages\5319275A.WhatsAppDesktop_cv1g1gvanyjgm\TempState\A5BFC9E07964F8DDDEB95FC584CD965D\WhatsApp Image 2025-09-19 at 19.21.21_0529e683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27" y="391467"/>
            <a:ext cx="6049269" cy="2986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ASUS\AppData\Local\Packages\5319275A.WhatsAppDesktop_cv1g1gvanyjgm\TempState\D67D8AB4F4C10BF22AA353E27879133C\WhatsApp Image 2025-09-19 at 19.23.21_fdd26e6b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150" y="3470988"/>
            <a:ext cx="6105253" cy="32563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51997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ASUS\AppData\Local\Packages\5319275A.WhatsAppDesktop_cv1g1gvanyjgm\TempState\D645920E395FEDAD7BBBED0ECA3FE2E0\WhatsApp Image 2025-09-19 at 19.23.40_ebc39e8f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19" y="203803"/>
            <a:ext cx="5125538" cy="3117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C:\Users\ASUS\AppData\Local\Packages\5319275A.WhatsAppDesktop_cv1g1gvanyjgm\TempState\3416A75F4CEA9109507CACD8E2F2AEFC\WhatsApp Image 2025-09-19 at 19.24.26_c472b3eb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688" y="3429000"/>
            <a:ext cx="6332220" cy="33439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50542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ASUS\AppData\Local\Packages\5319275A.WhatsAppDesktop_cv1g1gvanyjgm\TempState\A1D0C6E83F027327D8461063F4AC58A6\WhatsApp Image 2025-09-19 at 19.24.45_86bde99a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65" y="85089"/>
            <a:ext cx="6332220" cy="3460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C:\Users\ASUS\AppData\Local\Packages\5319275A.WhatsAppDesktop_cv1g1gvanyjgm\TempState\A1D0C6E83F027327D8461063F4AC58A6\WhatsApp Image 2025-09-19 at 19.24.45_a533b724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498" y="3610947"/>
            <a:ext cx="6123914" cy="30482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0125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System Study (Requirement Analysis)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t>Existing System:</a:t>
            </a:r>
          </a:p>
          <a:p>
            <a:r>
              <a:t>- Manual/fragmented interactions</a:t>
            </a:r>
          </a:p>
          <a:p>
            <a:r>
              <a:t>- Course materials shared via email/offline</a:t>
            </a:r>
          </a:p>
          <a:p>
            <a:endParaRPr/>
          </a:p>
          <a:p>
            <a:r>
              <a:t>Proposed System:</a:t>
            </a:r>
          </a:p>
          <a:p>
            <a:r>
              <a:t>- Centralized platform integrating courses, recruitment, notifications</a:t>
            </a:r>
          </a:p>
          <a:p>
            <a:endParaRPr/>
          </a:p>
          <a:p>
            <a:r>
              <a:t>Scope:</a:t>
            </a:r>
          </a:p>
          <a:p>
            <a:r>
              <a:t>- Course management, content delivery, recruitment, password reset</a:t>
            </a:r>
          </a:p>
          <a:p>
            <a:endParaRPr/>
          </a:p>
          <a:p>
            <a:r>
              <a:t>Objectives:</a:t>
            </a:r>
          </a:p>
          <a:p>
            <a:r>
              <a:t>- Digitize academics, improve communication, centralize workflows</a:t>
            </a:r>
          </a:p>
          <a:p>
            <a:endParaRPr/>
          </a:p>
          <a:p>
            <a:r>
              <a:t>Feasibility:</a:t>
            </a:r>
          </a:p>
          <a:p>
            <a:r>
              <a:t>- Technical: Python+Django, SQLite3</a:t>
            </a:r>
          </a:p>
          <a:p>
            <a:r>
              <a:t>- Economic: Open-source tools, minimal cost</a:t>
            </a:r>
          </a:p>
          <a:p>
            <a:r>
              <a:t>- Operational: Easy-to-use role-based access</a:t>
            </a:r>
          </a:p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ASUS\AppData\Local\Packages\5319275A.WhatsAppDesktop_cv1g1gvanyjgm\TempState\F7177163C833DFF4B38FC8D2872F1EC6\WhatsApp Image 2025-09-19 at 19.26.28_3bd471da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49" y="121770"/>
            <a:ext cx="5713367" cy="3367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C:\Users\ASUS\AppData\Local\Packages\5319275A.WhatsAppDesktop_cv1g1gvanyjgm\TempState\6C8349CC7260AE62E3B1396831A8398F\WhatsApp Image 2025-09-19 at 19.26.52_714517f1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804" y="3629133"/>
            <a:ext cx="6058600" cy="31140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53617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ASUS\AppData\Local\Packages\5319275A.WhatsAppDesktop_cv1g1gvanyjgm\TempState\D9D4F495E875A2E075A1A4A6E1B9770F\WhatsApp Image 2025-09-19 at 19.27.08_b5530d02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11" y="108266"/>
            <a:ext cx="5834665" cy="3092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C:\Users\ASUS\AppData\Local\Packages\5319275A.WhatsAppDesktop_cv1g1gvanyjgm\TempState\67C6A1E7CE56D3D6FA748AB6D9AF3FD7\WhatsApp Image 2025-09-19 at 19.27.48_31d98afb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192" y="3340832"/>
            <a:ext cx="6332220" cy="336740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0" y="4262128"/>
            <a:ext cx="2528596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Rockwell" panose="02060603020205020403" pitchFamily="18" charset="0"/>
                <a:ea typeface="Times New Roman" panose="02020603050405020304" pitchFamily="18" charset="0"/>
              </a:rPr>
              <a:t>STUDENT_ENROLLED_COURSE(PREVIEW)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536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ASUS\AppData\Local\Packages\5319275A.WhatsAppDesktop_cv1g1gvanyjgm\TempState\642E92EFB79421734881B53E1E1B18B6\WhatsApp Image 2025-09-19 at 19.28.19_cfe02ea6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97" y="61595"/>
            <a:ext cx="6332220" cy="336740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6546814" y="1560631"/>
            <a:ext cx="2597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latin typeface="Rockwell" panose="020606030202050204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STUDENT_CHECKOUT</a:t>
            </a:r>
            <a:endParaRPr lang="en-IN" dirty="0"/>
          </a:p>
        </p:txBody>
      </p:sp>
      <p:pic>
        <p:nvPicPr>
          <p:cNvPr id="4" name="Picture 3" descr="C:\Users\ASUS\AppData\Local\Packages\5319275A.WhatsAppDesktop_cv1g1gvanyjgm\TempState\F457C545A9DED88F18ECEE47145A72C0\WhatsApp Image 2025-09-19 at 19.28.50_7152a2ab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167" y="3498979"/>
            <a:ext cx="6151906" cy="32470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4720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ASUS\AppData\Local\Packages\5319275A.WhatsAppDesktop_cv1g1gvanyjgm\TempState\C0C7C76D30BD3DCAEFC96F40275BDC0A\WhatsApp Image 2025-09-19 at 19.29.31_4aea40c5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4" y="124557"/>
            <a:ext cx="5209514" cy="3290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C:\Users\ASUS\AppData\Local\Packages\5319275A.WhatsAppDesktop_cv1g1gvanyjgm\TempState\2838023A778DFAECDC212708F721B788\WhatsApp Image 2025-09-19 at 19.30.26_3be12bd9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423" y="3498980"/>
            <a:ext cx="5910827" cy="32054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90502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ASUS\AppData\Local\Packages\5319275A.WhatsAppDesktop_cv1g1gvanyjgm\TempState\D82C8D1619AD8176D665453CFB2E55F0\WhatsApp Image 2025-09-19 at 19.32.15_e2c59cfb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65" y="155478"/>
            <a:ext cx="5620062" cy="3063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C:\Users\ASUS\AppData\Local\Packages\5319275A.WhatsAppDesktop_cv1g1gvanyjgm\TempState\9A1158154DFA42CADDBD0694A4E9BDC8\WhatsApp Image 2025-09-19 at 19.31.20_ecd15195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515" y="3321698"/>
            <a:ext cx="6332220" cy="335255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326448" y="4628643"/>
            <a:ext cx="2183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latin typeface="Rockwell" panose="020606030202050204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PAYMENT_FAILED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683929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ASUS\AppData\Local\Packages\5319275A.WhatsAppDesktop_cv1g1gvanyjgm\TempState\A684ECEEE76FC522773286A895BC8436\WhatsApp Image 2025-09-19 at 19.32.31_16a3111d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988" y="1211509"/>
            <a:ext cx="6522098" cy="437752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3201636" y="514394"/>
            <a:ext cx="28352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kern="0" dirty="0">
                <a:latin typeface="Rockwell" panose="020606030202050204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PAYMENT_SUCCESS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17056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-89256"/>
            <a:ext cx="8229600" cy="770391"/>
          </a:xfrm>
        </p:spPr>
        <p:txBody>
          <a:bodyPr/>
          <a:lstStyle/>
          <a:p>
            <a:r>
              <a:rPr dirty="0"/>
              <a:t>System Testing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339" y="612474"/>
            <a:ext cx="25668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spcAft>
                <a:spcPts val="60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2800" b="1" dirty="0">
                <a:latin typeface="Rockwell" panose="020606030202050204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 Cases :</a:t>
            </a:r>
            <a:endParaRPr lang="en-IN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02" y="1135694"/>
            <a:ext cx="8201025" cy="549592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7" y="681037"/>
            <a:ext cx="820102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16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Future Enhancements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dirty="0"/>
              <a:t>Planned Features:</a:t>
            </a:r>
          </a:p>
          <a:p>
            <a:r>
              <a:rPr dirty="0"/>
              <a:t>Quiz &amp; Assessment Module</a:t>
            </a:r>
          </a:p>
          <a:p>
            <a:r>
              <a:rPr dirty="0"/>
              <a:t>Live Class Integration</a:t>
            </a:r>
          </a:p>
          <a:p>
            <a:r>
              <a:rPr dirty="0"/>
              <a:t>Assignment Submission &amp; Evaluation</a:t>
            </a:r>
          </a:p>
          <a:p>
            <a:r>
              <a:rPr dirty="0"/>
              <a:t>Certificate Generation</a:t>
            </a:r>
          </a:p>
          <a:p>
            <a:r>
              <a:rPr dirty="0"/>
              <a:t>Advanced Analytics &amp; Dashboards</a:t>
            </a:r>
          </a:p>
          <a:p>
            <a:r>
              <a:rPr dirty="0"/>
              <a:t>In-App Chat &amp; Forums</a:t>
            </a:r>
          </a:p>
          <a:p>
            <a:r>
              <a:rPr dirty="0"/>
              <a:t>Gamification Elements</a:t>
            </a:r>
          </a:p>
          <a:p>
            <a:r>
              <a:rPr dirty="0"/>
              <a:t>Multi-language Support</a:t>
            </a:r>
          </a:p>
          <a:p>
            <a:r>
              <a:rPr dirty="0"/>
              <a:t>AI-based Recommendations</a:t>
            </a:r>
          </a:p>
          <a:p>
            <a:endParaRPr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Bibliography /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Web References:</a:t>
            </a:r>
          </a:p>
          <a:p>
            <a:r>
              <a:rPr dirty="0"/>
              <a:t>YouTube.com</a:t>
            </a:r>
          </a:p>
          <a:p>
            <a:r>
              <a:rPr dirty="0"/>
              <a:t>Razorpay.com</a:t>
            </a:r>
          </a:p>
          <a:p>
            <a:r>
              <a:rPr dirty="0"/>
              <a:t>W3Schools.com</a:t>
            </a:r>
          </a:p>
          <a:p>
            <a:r>
              <a:rPr dirty="0"/>
              <a:t>Bootstrap.com</a:t>
            </a:r>
          </a:p>
          <a:p>
            <a:r>
              <a:t>Fontawesome.com</a:t>
            </a:r>
            <a:endParaRPr dirty="0"/>
          </a:p>
          <a:p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System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dirty="0"/>
              <a:t>Requirement Specifications:</a:t>
            </a:r>
          </a:p>
          <a:p>
            <a:r>
              <a:rPr dirty="0"/>
              <a:t>Developer: 4GB RAM, 128GB ROM, i5 processor</a:t>
            </a:r>
          </a:p>
          <a:p>
            <a:r>
              <a:rPr dirty="0"/>
              <a:t>Software: Windows/Linux/Mac, </a:t>
            </a:r>
            <a:r>
              <a:rPr dirty="0" err="1"/>
              <a:t>PyCharm</a:t>
            </a:r>
            <a:r>
              <a:rPr dirty="0"/>
              <a:t>, Chrome</a:t>
            </a:r>
          </a:p>
          <a:p>
            <a:r>
              <a:rPr dirty="0"/>
              <a:t>User: Browser + Internet</a:t>
            </a:r>
          </a:p>
          <a:p>
            <a:endParaRPr dirty="0"/>
          </a:p>
          <a:p>
            <a:r>
              <a:rPr dirty="0"/>
              <a:t>Includes diagrams:</a:t>
            </a:r>
          </a:p>
          <a:p>
            <a:r>
              <a:rPr dirty="0"/>
              <a:t>Use Case Diagram</a:t>
            </a:r>
          </a:p>
          <a:p>
            <a:r>
              <a:rPr dirty="0"/>
              <a:t> Activity Diagram</a:t>
            </a:r>
          </a:p>
          <a:p>
            <a:r>
              <a:rPr dirty="0"/>
              <a:t> Class Diagram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668963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THANK YOU 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Use Case </a:t>
            </a:r>
            <a:br>
              <a:rPr lang="en-US" b="1" dirty="0"/>
            </a:br>
            <a:r>
              <a:rPr lang="en-US" b="1" dirty="0"/>
              <a:t>ADMIN</a:t>
            </a:r>
            <a:endParaRPr lang="en-IN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106" y="1600200"/>
            <a:ext cx="4525347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21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TEACHER</a:t>
            </a:r>
            <a:endParaRPr lang="en-IN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139" y="1600200"/>
            <a:ext cx="4562701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743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STUDENT</a:t>
            </a:r>
            <a:endParaRPr lang="en-IN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523" y="1315616"/>
            <a:ext cx="4649599" cy="482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65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/>
              <a:t>Activity Diagram</a:t>
            </a:r>
            <a:r>
              <a:rPr lang="en-US" b="1" dirty="0"/>
              <a:t> </a:t>
            </a:r>
            <a:br>
              <a:rPr lang="en-IN" b="1" dirty="0"/>
            </a:br>
            <a:r>
              <a:rPr lang="en-US" sz="4000" dirty="0"/>
              <a:t>ADMIN </a:t>
            </a:r>
            <a:endParaRPr lang="en-IN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808" y="1600200"/>
            <a:ext cx="5215812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518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1167</Words>
  <Application>Microsoft Office PowerPoint</Application>
  <PresentationFormat>On-screen Show (4:3)</PresentationFormat>
  <Paragraphs>484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Cambria</vt:lpstr>
      <vt:lpstr>Rockwell</vt:lpstr>
      <vt:lpstr>Times New Roman</vt:lpstr>
      <vt:lpstr>Office Theme</vt:lpstr>
      <vt:lpstr>E-Learning Management System (ELMS)</vt:lpstr>
      <vt:lpstr>Project Profile &amp; Company Profile</vt:lpstr>
      <vt:lpstr>Introduction to Tools</vt:lpstr>
      <vt:lpstr>System Study (Requirement Analysis)</vt:lpstr>
      <vt:lpstr>System Analysis</vt:lpstr>
      <vt:lpstr>Use Case  ADMIN</vt:lpstr>
      <vt:lpstr>TEACHER</vt:lpstr>
      <vt:lpstr>STUDENT</vt:lpstr>
      <vt:lpstr>Activity Diagram  ADMIN </vt:lpstr>
      <vt:lpstr>STUDENT</vt:lpstr>
      <vt:lpstr>TEACHER</vt:lpstr>
      <vt:lpstr>Class Diagram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System Testing</vt:lpstr>
      <vt:lpstr>PowerPoint Presentation</vt:lpstr>
      <vt:lpstr>Future Enhancements</vt:lpstr>
      <vt:lpstr>Bibliography / References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E-Learning Management System (ELMS)</dc:title>
  <dc:subject/>
  <dc:creator/>
  <cp:keywords/>
  <dc:description>generated using python-pptx</dc:description>
  <cp:lastModifiedBy>24MCA113 ADITYA TRIVEDI</cp:lastModifiedBy>
  <cp:revision>59</cp:revision>
  <dcterms:created xsi:type="dcterms:W3CDTF">2013-01-27T09:14:16Z</dcterms:created>
  <dcterms:modified xsi:type="dcterms:W3CDTF">2025-09-20T01:48:47Z</dcterms:modified>
  <cp:category/>
</cp:coreProperties>
</file>